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6"/>
  </p:notesMasterIdLst>
  <p:sldIdLst>
    <p:sldId id="256" r:id="rId2"/>
    <p:sldId id="258" r:id="rId3"/>
    <p:sldId id="302" r:id="rId4"/>
    <p:sldId id="259" r:id="rId5"/>
    <p:sldId id="303" r:id="rId6"/>
    <p:sldId id="312" r:id="rId7"/>
    <p:sldId id="305" r:id="rId8"/>
    <p:sldId id="307" r:id="rId9"/>
    <p:sldId id="306" r:id="rId10"/>
    <p:sldId id="308" r:id="rId11"/>
    <p:sldId id="313" r:id="rId12"/>
    <p:sldId id="311" r:id="rId13"/>
    <p:sldId id="309" r:id="rId14"/>
    <p:sldId id="310" r:id="rId15"/>
  </p:sldIdLst>
  <p:sldSz cx="12192000" cy="6858000"/>
  <p:notesSz cx="6858000" cy="9144000"/>
  <p:embeddedFontLst>
    <p:embeddedFont>
      <p:font typeface="Source Sans Pr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848"/>
    <a:srgbClr val="00C5B9"/>
    <a:srgbClr val="FF5050"/>
    <a:srgbClr val="F05768"/>
    <a:srgbClr val="F37988"/>
    <a:srgbClr val="C7F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3E8E70-F7EE-465C-B794-A185823A27CB}">
  <a:tblStyle styleId="{543E8E70-F7EE-465C-B794-A185823A27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78860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3133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2215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030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3693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5646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642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7461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4325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0147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0843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1001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427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5217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0343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C5B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41400" y="168450"/>
            <a:ext cx="11709200" cy="6521100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256000" y="3265350"/>
            <a:ext cx="76800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140200" y="1840275"/>
            <a:ext cx="1911600" cy="955800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rgbClr val="F0576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teal">
  <p:cSld name="TITLE_1">
    <p:bg>
      <p:bgPr>
        <a:solidFill>
          <a:srgbClr val="6CF3CE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241400" y="168450"/>
            <a:ext cx="11709200" cy="6521100"/>
          </a:xfrm>
          <a:prstGeom prst="rect">
            <a:avLst/>
          </a:prstGeom>
          <a:solidFill>
            <a:srgbClr val="00C5B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886967" y="2018025"/>
            <a:ext cx="65700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139003" y="3922275"/>
            <a:ext cx="5087200" cy="993900"/>
          </a:xfrm>
          <a:prstGeom prst="rect">
            <a:avLst/>
          </a:prstGeom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1519911" y="3640725"/>
            <a:ext cx="3664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pink">
  <p:cSld name="TITLE_1_2">
    <p:bg>
      <p:bgPr>
        <a:solidFill>
          <a:srgbClr val="FD8E80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41400" y="168450"/>
            <a:ext cx="11709200" cy="6521100"/>
          </a:xfrm>
          <a:prstGeom prst="rect">
            <a:avLst/>
          </a:prstGeom>
          <a:solidFill>
            <a:srgbClr val="F057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886967" y="2018025"/>
            <a:ext cx="65700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139003" y="3922275"/>
            <a:ext cx="5087200" cy="993900"/>
          </a:xfrm>
          <a:prstGeom prst="rect">
            <a:avLst/>
          </a:prstGeom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1519911" y="3640725"/>
            <a:ext cx="3664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241400" y="1331950"/>
            <a:ext cx="11709200" cy="5357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grpSp>
        <p:nvGrpSpPr>
          <p:cNvPr id="31" name="Google Shape;31;p6"/>
          <p:cNvGrpSpPr/>
          <p:nvPr/>
        </p:nvGrpSpPr>
        <p:grpSpPr>
          <a:xfrm>
            <a:off x="241133" y="168451"/>
            <a:ext cx="11709200" cy="1296663"/>
            <a:chOff x="180850" y="168450"/>
            <a:chExt cx="8781900" cy="1296663"/>
          </a:xfrm>
        </p:grpSpPr>
        <p:sp>
          <p:nvSpPr>
            <p:cNvPr id="32" name="Google Shape;32;p6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3" name="Google Shape;33;p6"/>
            <p:cNvSpPr/>
            <p:nvPr/>
          </p:nvSpPr>
          <p:spPr>
            <a:xfrm rot="5400000">
              <a:off x="1027273" y="930513"/>
              <a:ext cx="442800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361300" y="341550"/>
              <a:ext cx="8421000" cy="627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109967" y="168450"/>
            <a:ext cx="106024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004200" y="1600200"/>
            <a:ext cx="10183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600"/>
              </a:spcBef>
              <a:spcAft>
                <a:spcPts val="0"/>
              </a:spcAft>
              <a:buSzPts val="3200"/>
              <a:buChar char="■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9"/>
          <p:cNvGrpSpPr/>
          <p:nvPr/>
        </p:nvGrpSpPr>
        <p:grpSpPr>
          <a:xfrm>
            <a:off x="241133" y="168451"/>
            <a:ext cx="11709200" cy="1296663"/>
            <a:chOff x="180850" y="168450"/>
            <a:chExt cx="8781900" cy="1296663"/>
          </a:xfrm>
        </p:grpSpPr>
        <p:sp>
          <p:nvSpPr>
            <p:cNvPr id="61" name="Google Shape;61;p9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2" name="Google Shape;62;p9"/>
            <p:cNvSpPr/>
            <p:nvPr/>
          </p:nvSpPr>
          <p:spPr>
            <a:xfrm rot="5400000">
              <a:off x="1027273" y="930513"/>
              <a:ext cx="442800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3" name="Google Shape;63;p9"/>
            <p:cNvSpPr/>
            <p:nvPr/>
          </p:nvSpPr>
          <p:spPr>
            <a:xfrm>
              <a:off x="361300" y="341550"/>
              <a:ext cx="8421000" cy="627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1109967" y="168450"/>
            <a:ext cx="106024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/>
          <p:nvPr/>
        </p:nvSpPr>
        <p:spPr>
          <a:xfrm>
            <a:off x="241400" y="168450"/>
            <a:ext cx="11709200" cy="6521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pink">
  <p:cSld name="BLANK_1">
    <p:bg>
      <p:bgPr>
        <a:solidFill>
          <a:srgbClr val="FD8E80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/>
          <p:nvPr/>
        </p:nvSpPr>
        <p:spPr>
          <a:xfrm>
            <a:off x="241400" y="168450"/>
            <a:ext cx="11709200" cy="6521100"/>
          </a:xfrm>
          <a:prstGeom prst="rect">
            <a:avLst/>
          </a:prstGeom>
          <a:solidFill>
            <a:srgbClr val="F057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73400" y="274650"/>
            <a:ext cx="984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73400" y="1600209"/>
            <a:ext cx="98452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5" r:id="rId5"/>
    <p:sldLayoutId id="2147483657" r:id="rId6"/>
    <p:sldLayoutId id="2147483658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804160" y="390144"/>
            <a:ext cx="5958480" cy="3194304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Google Shape;86;p15"/>
          <p:cNvSpPr txBox="1">
            <a:spLocks noGrp="1"/>
          </p:cNvSpPr>
          <p:nvPr>
            <p:ph type="ctrTitle"/>
          </p:nvPr>
        </p:nvSpPr>
        <p:spPr>
          <a:xfrm>
            <a:off x="1005016" y="1977080"/>
            <a:ext cx="9885406" cy="169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k-SK" smtClean="0">
                <a:solidFill>
                  <a:srgbClr val="F37988"/>
                </a:solidFill>
              </a:rPr>
              <a:t>Webový scraper v rozšírení prehliadača s poloautomatickou anotáciou</a:t>
            </a:r>
            <a:endParaRPr>
              <a:solidFill>
                <a:srgbClr val="F37988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883063" y="4315326"/>
            <a:ext cx="4288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Source Sans Pro" panose="020B0604020202020204" charset="0"/>
              </a:rPr>
              <a:t>Peter Gursk</a:t>
            </a:r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ý, </a:t>
            </a:r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Dávid </a:t>
            </a:r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Varga</a:t>
            </a:r>
            <a:endParaRPr lang="en-US" sz="2800" b="1">
              <a:solidFill>
                <a:schemeClr val="bg1"/>
              </a:solidFill>
              <a:latin typeface="Source Sans Pro" panose="020B060402020202020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145427" y="5595338"/>
            <a:ext cx="1763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PDSI</a:t>
            </a:r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 </a:t>
            </a:r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2018</a:t>
            </a:r>
            <a:endParaRPr lang="en-US" sz="2800" b="1">
              <a:solidFill>
                <a:schemeClr val="bg1"/>
              </a:solidFill>
              <a:latin typeface="Source Sans Pro" panose="020B060402020202020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911389" y="4971329"/>
            <a:ext cx="2231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000" b="1" smtClean="0">
                <a:solidFill>
                  <a:schemeClr val="bg1"/>
                </a:solidFill>
                <a:latin typeface="Source Sans Pro" panose="020B0604020202020204" charset="0"/>
              </a:rPr>
              <a:t>Ústav informatiky</a:t>
            </a:r>
            <a:endParaRPr lang="en-US" sz="2000" b="1">
              <a:solidFill>
                <a:schemeClr val="bg1"/>
              </a:solidFill>
              <a:latin typeface="Source Sans Pro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1161882" y="160212"/>
            <a:ext cx="4415134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4800" smtClean="0"/>
              <a:t>3. cieľ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sz="240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/>
              <a:t>n</a:t>
            </a:r>
            <a:r>
              <a:rPr lang="sk-SK" sz="2800" smtClean="0"/>
              <a:t>apr. chceme všetky tablety z alzy.sk, ktoré stoja menej ako 200 eur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b="1"/>
              <a:t>s</a:t>
            </a:r>
            <a:r>
              <a:rPr lang="sk-SK" sz="2800" b="1" smtClean="0"/>
              <a:t>účasné scrapery</a:t>
            </a:r>
            <a:r>
              <a:rPr lang="sk-SK" sz="2800" smtClean="0"/>
              <a:t>: používateľ </a:t>
            </a:r>
            <a:r>
              <a:rPr lang="sk-SK" sz="2800" b="1" smtClean="0">
                <a:solidFill>
                  <a:srgbClr val="FF5050"/>
                </a:solidFill>
              </a:rPr>
              <a:t>zadá spôsob </a:t>
            </a:r>
            <a:r>
              <a:rPr lang="sk-SK" sz="2800" smtClean="0"/>
              <a:t>extrakcie dát, následne sa podľa toho extrahujú dáta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b="1" smtClean="0"/>
              <a:t>náš návrh</a:t>
            </a:r>
            <a:r>
              <a:rPr lang="sk-SK" sz="2800" smtClean="0"/>
              <a:t>: používateľ </a:t>
            </a:r>
            <a:r>
              <a:rPr lang="sk-SK" sz="2800" b="1" smtClean="0">
                <a:solidFill>
                  <a:srgbClr val="FF5050"/>
                </a:solidFill>
              </a:rPr>
              <a:t>zadá aké dáta</a:t>
            </a:r>
            <a:r>
              <a:rPr lang="sk-SK" sz="2800" smtClean="0"/>
              <a:t> chce, spôsob na extrakciu si scraper vyberie automaticky</a:t>
            </a:r>
            <a:endParaRPr lang="sk-SK" sz="2800" smtClean="0"/>
          </a:p>
          <a:p>
            <a:pPr indent="-381000">
              <a:lnSpc>
                <a:spcPct val="115000"/>
              </a:lnSpc>
              <a:buSzPts val="2400"/>
            </a:pPr>
            <a:endParaRPr sz="280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83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1161882" y="160212"/>
            <a:ext cx="4415134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4800" smtClean="0"/>
              <a:t>súčasný stav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sz="240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analýza súčasných anotačných postupov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/>
              <a:t>d</a:t>
            </a:r>
            <a:r>
              <a:rPr lang="sk-SK" sz="2800" smtClean="0"/>
              <a:t>etailné skúmanie všetkých funkcionalít každého scrapera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opísanie postupu anotovania rôznych typov dát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vzorka </a:t>
            </a:r>
            <a:r>
              <a:rPr lang="en-US" sz="2800" smtClean="0"/>
              <a:t>5</a:t>
            </a:r>
            <a:r>
              <a:rPr lang="sk-SK" sz="2800" smtClean="0"/>
              <a:t>6</a:t>
            </a:r>
            <a:r>
              <a:rPr lang="en-US" sz="2800" smtClean="0"/>
              <a:t> webov</a:t>
            </a:r>
            <a:r>
              <a:rPr lang="sk-SK" sz="2800" smtClean="0"/>
              <a:t>ých scraperov</a:t>
            </a:r>
          </a:p>
          <a:p>
            <a:pPr indent="-381000">
              <a:lnSpc>
                <a:spcPct val="115000"/>
              </a:lnSpc>
              <a:buSzPts val="2400"/>
            </a:pPr>
            <a:endParaRPr sz="280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  <p:sp>
        <p:nvSpPr>
          <p:cNvPr id="2" name="Ohnutá šípka 1"/>
          <p:cNvSpPr/>
          <p:nvPr/>
        </p:nvSpPr>
        <p:spPr>
          <a:xfrm rot="10800000">
            <a:off x="2969700" y="4807724"/>
            <a:ext cx="5528256" cy="1696470"/>
          </a:xfrm>
          <a:prstGeom prst="bentArrow">
            <a:avLst>
              <a:gd name="adj1" fmla="val 52215"/>
              <a:gd name="adj2" fmla="val 42086"/>
              <a:gd name="adj3" fmla="val 31838"/>
              <a:gd name="adj4" fmla="val 67142"/>
            </a:avLst>
          </a:prstGeom>
          <a:solidFill>
            <a:srgbClr val="2F384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547630" y="5519680"/>
            <a:ext cx="4818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>
                <a:solidFill>
                  <a:srgbClr val="00C5B9"/>
                </a:solidFill>
                <a:latin typeface="Source Sans Pro" panose="020B0604020202020204" charset="0"/>
              </a:rPr>
              <a:t>v</a:t>
            </a:r>
            <a:r>
              <a:rPr lang="sk-SK" sz="2800" b="1" smtClean="0">
                <a:solidFill>
                  <a:srgbClr val="00C5B9"/>
                </a:solidFill>
                <a:latin typeface="Source Sans Pro" panose="020B0604020202020204" charset="0"/>
              </a:rPr>
              <a:t>ybranie najlepších postupov</a:t>
            </a:r>
            <a:endParaRPr lang="en-US" sz="2800" b="1">
              <a:solidFill>
                <a:srgbClr val="00C5B9"/>
              </a:solidFill>
              <a:latin typeface="Source Sans Pro" panose="020B0604020202020204" charset="0"/>
            </a:endParaRPr>
          </a:p>
        </p:txBody>
      </p:sp>
      <p:sp>
        <p:nvSpPr>
          <p:cNvPr id="4" name="Obdĺžnik s dvoma zaoblenými rohmi na rovnakej strane 3"/>
          <p:cNvSpPr/>
          <p:nvPr/>
        </p:nvSpPr>
        <p:spPr>
          <a:xfrm>
            <a:off x="765313" y="1997765"/>
            <a:ext cx="8319052" cy="2773018"/>
          </a:xfrm>
          <a:prstGeom prst="round2DiagRect">
            <a:avLst/>
          </a:prstGeom>
          <a:noFill/>
          <a:ln w="76200">
            <a:solidFill>
              <a:srgbClr val="2F3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2356475" y="168450"/>
            <a:ext cx="79518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3600" smtClean="0"/>
              <a:t>články</a:t>
            </a:r>
            <a:endParaRPr sz="36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1235677" y="1365434"/>
            <a:ext cx="10412626" cy="16249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/>
              <a:t>Peter Gurský, Matej Perejda, and Dávid Varga: Semiautomatic annotation </a:t>
            </a:r>
            <a:r>
              <a:rPr lang="en-US" sz="2400"/>
              <a:t>of </a:t>
            </a:r>
            <a:r>
              <a:rPr lang="en-US" sz="2400" smtClean="0"/>
              <a:t>e-shops</a:t>
            </a:r>
            <a:r>
              <a:rPr lang="sk-SK" sz="2400" smtClean="0"/>
              <a:t> , ITAT 2018</a:t>
            </a:r>
          </a:p>
          <a:p>
            <a:endParaRPr lang="sk-SK" sz="2400" smtClean="0"/>
          </a:p>
          <a:p>
            <a:r>
              <a:rPr lang="en-US" sz="2400" smtClean="0"/>
              <a:t>R</a:t>
            </a:r>
            <a:r>
              <a:rPr lang="sk-SK" sz="2400" smtClean="0"/>
              <a:t>udolf</a:t>
            </a:r>
            <a:r>
              <a:rPr lang="en-US" sz="2400" smtClean="0"/>
              <a:t> </a:t>
            </a:r>
            <a:r>
              <a:rPr lang="en-US" sz="2400"/>
              <a:t>Pavel</a:t>
            </a:r>
            <a:r>
              <a:rPr lang="en-US" sz="2400"/>
              <a:t>, </a:t>
            </a:r>
            <a:r>
              <a:rPr lang="en-US" sz="2400" smtClean="0"/>
              <a:t>P</a:t>
            </a:r>
            <a:r>
              <a:rPr lang="sk-SK" sz="2400" smtClean="0"/>
              <a:t>eter</a:t>
            </a:r>
            <a:r>
              <a:rPr lang="en-US" sz="2400" smtClean="0"/>
              <a:t> </a:t>
            </a:r>
            <a:r>
              <a:rPr lang="en-US" sz="2400"/>
              <a:t>Gurský: Focused Web Crawling of Relevant Pages </a:t>
            </a:r>
            <a:r>
              <a:rPr lang="en-US" sz="2400"/>
              <a:t>on </a:t>
            </a:r>
            <a:r>
              <a:rPr lang="en-US" sz="2400" smtClean="0"/>
              <a:t>e-</a:t>
            </a:r>
            <a:r>
              <a:rPr lang="sk-SK" sz="2400" smtClean="0"/>
              <a:t>s</a:t>
            </a:r>
            <a:r>
              <a:rPr lang="en-US" sz="2400" smtClean="0"/>
              <a:t>hops</a:t>
            </a:r>
            <a:r>
              <a:rPr lang="sk-SK" sz="2400" smtClean="0"/>
              <a:t>, ITAT 2017</a:t>
            </a:r>
            <a:endParaRPr lang="sk-SK" sz="240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30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2356475" y="168450"/>
            <a:ext cx="79518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3600" smtClean="0"/>
              <a:t>Odporúčaná literatúra</a:t>
            </a:r>
            <a:endParaRPr sz="36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2277150" y="1365434"/>
            <a:ext cx="7637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k-SK" sz="1800"/>
              <a:t>Liu, Bing: Web Data Mining: Exploring Hyperlinks, Contents,and Usage Data. Second Edition, ISBN 978-3-642-19459-7, Springer, 2011</a:t>
            </a:r>
          </a:p>
          <a:p>
            <a:r>
              <a:rPr lang="sk-SK" sz="1800"/>
              <a:t>Kushmerick, N.: Wrapper induction: efficiency and expressiveness. Artificial Intelligence, 118:15-68, 2000.</a:t>
            </a:r>
          </a:p>
          <a:p>
            <a:r>
              <a:rPr lang="sk-SK" sz="1800"/>
              <a:t>Muslea, I., Minton, S. and Knoblock, C.: A hierarchical approach to wrapper induction. Agents-99, 1999.</a:t>
            </a:r>
          </a:p>
          <a:p>
            <a:r>
              <a:rPr lang="sk-SK" sz="1800"/>
              <a:t>Cohen, W., Hurst, M., and Jensen, L.: A flexible learning system for wrapping tables and lists in HTML documents. WWW-2002, 2002.</a:t>
            </a:r>
          </a:p>
          <a:p>
            <a:r>
              <a:rPr lang="sk-SK" sz="1800"/>
              <a:t>Hsu, C.N., Dung, M.T.: Generating finite-state transducers for semi-structured data extraction from the Web. Information Systems. 23(8): 521-538, 1998. </a:t>
            </a:r>
          </a:p>
          <a:p>
            <a:r>
              <a:rPr lang="sk-SK" sz="1800"/>
              <a:t>Chabaľ, V: Poloautomatická extrakcia komentárov z produktových katalógov. Diplomová práca. Košice 2014</a:t>
            </a:r>
          </a:p>
          <a:p>
            <a:r>
              <a:rPr lang="sk-SK" sz="1800"/>
              <a:t>Crescenzi, V., Mecca, G., Merialdo,P.: Roadrunner: Towards automatic data extraction from large web sites. In Proceedings of VLDB 2001, pp. 109-118. </a:t>
            </a:r>
            <a:endParaRPr lang="sk-SK" sz="1800" dirty="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7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8"/>
          <p:cNvSpPr txBox="1">
            <a:spLocks noGrp="1"/>
          </p:cNvSpPr>
          <p:nvPr>
            <p:ph type="ctrTitle" idx="4294967295"/>
          </p:nvPr>
        </p:nvSpPr>
        <p:spPr>
          <a:xfrm>
            <a:off x="2811287" y="2478550"/>
            <a:ext cx="6569426" cy="18267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6000" smtClean="0">
                <a:solidFill>
                  <a:srgbClr val="6CF3CE"/>
                </a:solidFill>
              </a:rPr>
              <a:t>ďakujem za pozornosť</a:t>
            </a:r>
            <a:endParaRPr sz="6000">
              <a:solidFill>
                <a:srgbClr val="6CF3CE"/>
              </a:solidFill>
            </a:endParaRPr>
          </a:p>
        </p:txBody>
      </p:sp>
      <p:sp>
        <p:nvSpPr>
          <p:cNvPr id="307" name="Google Shape;307;p38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14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ctrTitle" idx="4294967295"/>
          </p:nvPr>
        </p:nvSpPr>
        <p:spPr>
          <a:xfrm>
            <a:off x="2833016" y="891925"/>
            <a:ext cx="4782900" cy="1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n" sz="6000"/>
              <a:t>Exago</a:t>
            </a:r>
            <a:endParaRPr sz="6000"/>
          </a:p>
        </p:txBody>
      </p:sp>
      <p:sp>
        <p:nvSpPr>
          <p:cNvPr id="101" name="Google Shape;101;p17"/>
          <p:cNvSpPr txBox="1">
            <a:spLocks noGrp="1"/>
          </p:cNvSpPr>
          <p:nvPr>
            <p:ph type="subTitle" idx="4294967295"/>
          </p:nvPr>
        </p:nvSpPr>
        <p:spPr>
          <a:xfrm>
            <a:off x="2833016" y="1802300"/>
            <a:ext cx="8364373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sk-SK" sz="3600" b="1" smtClean="0">
                <a:solidFill>
                  <a:srgbClr val="F05768"/>
                </a:solidFill>
              </a:rPr>
              <a:t>anotácia pomocou klikania myšou</a:t>
            </a:r>
            <a:endParaRPr sz="3600" b="1">
              <a:solidFill>
                <a:srgbClr val="F05768"/>
              </a:solidFill>
            </a:endParaRPr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4294967295"/>
          </p:nvPr>
        </p:nvSpPr>
        <p:spPr>
          <a:xfrm>
            <a:off x="2833016" y="2848700"/>
            <a:ext cx="7353721" cy="328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sk-SK"/>
              <a:t>n</a:t>
            </a:r>
            <a:r>
              <a:rPr lang="sk-SK" smtClean="0"/>
              <a:t>ástroj pre anotáciu e-shopov</a:t>
            </a:r>
            <a:endParaRPr/>
          </a:p>
          <a:p>
            <a:pPr marL="342900" indent="-342900"/>
            <a:r>
              <a:rPr lang="sk-SK"/>
              <a:t>r</a:t>
            </a:r>
            <a:r>
              <a:rPr lang="sk-SK" smtClean="0"/>
              <a:t>ozšírenie pre prehliadač Chrome</a:t>
            </a:r>
          </a:p>
          <a:p>
            <a:pPr marL="342900" indent="-342900"/>
            <a:r>
              <a:rPr lang="sk-SK" smtClean="0"/>
              <a:t>BP sa zaoberala vylepšením Exaga o poloautomatickú anotáciu</a:t>
            </a:r>
            <a:endParaRPr lang="sk-SK"/>
          </a:p>
          <a:p>
            <a:pPr marL="342900" indent="-342900"/>
            <a:endParaRPr lang="sk-SK" smtClean="0"/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13" y="1074950"/>
            <a:ext cx="1200804" cy="1131802"/>
          </a:xfrm>
          <a:prstGeom prst="wedgeRectCallout">
            <a:avLst>
              <a:gd name="adj1" fmla="val 39889"/>
              <a:gd name="adj2" fmla="val -28385"/>
            </a:avLst>
          </a:prstGeom>
          <a:noFill/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104" name="Google Shape;104;p17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6885" y="3517205"/>
            <a:ext cx="489712" cy="483740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1"/>
          <p:cNvSpPr/>
          <p:nvPr/>
        </p:nvSpPr>
        <p:spPr>
          <a:xfrm>
            <a:off x="1858275" y="2628029"/>
            <a:ext cx="3732716" cy="2495906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FF505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sk-SK" sz="2800" b="1" smtClean="0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endParaRPr lang="sk-SK" sz="28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nástroj pre anotáciu </a:t>
            </a:r>
          </a:p>
          <a:p>
            <a:pPr algn="ctr"/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e-shopov</a:t>
            </a:r>
            <a:endParaRPr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1110778" y="180363"/>
            <a:ext cx="5832552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6000" smtClean="0"/>
              <a:t>Cieľ DP</a:t>
            </a:r>
            <a:endParaRPr sz="4400"/>
          </a:p>
        </p:txBody>
      </p:sp>
      <p:sp>
        <p:nvSpPr>
          <p:cNvPr id="223" name="Google Shape;223;p31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pic>
        <p:nvPicPr>
          <p:cNvPr id="7" name="Google Shape;103;p1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694" y="2682046"/>
            <a:ext cx="1121496" cy="1000323"/>
          </a:xfrm>
          <a:prstGeom prst="wedgeRectCallout">
            <a:avLst>
              <a:gd name="adj1" fmla="val 39889"/>
              <a:gd name="adj2" fmla="val -28385"/>
            </a:avLst>
          </a:prstGeom>
          <a:noFill/>
          <a:ln w="114300" cap="flat" cmpd="sng">
            <a:noFill/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9" name="Google Shape;220;p31"/>
          <p:cNvSpPr/>
          <p:nvPr/>
        </p:nvSpPr>
        <p:spPr>
          <a:xfrm>
            <a:off x="6581670" y="2615384"/>
            <a:ext cx="3732716" cy="2495906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00C5B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sk-SK" sz="2800" b="1" smtClean="0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endParaRPr lang="sk-SK" sz="28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r>
              <a:rPr lang="sk-SK" sz="2800" b="1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</a:t>
            </a:r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šeobecný webový scraper</a:t>
            </a:r>
            <a:endParaRPr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" name="Google Shape;103;p1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972" y="2668704"/>
            <a:ext cx="1121496" cy="1000323"/>
          </a:xfrm>
          <a:prstGeom prst="wedgeRectCallout">
            <a:avLst>
              <a:gd name="adj1" fmla="val 39889"/>
              <a:gd name="adj2" fmla="val -28385"/>
            </a:avLst>
          </a:prstGeom>
          <a:noFill/>
          <a:ln w="114300" cap="flat" cmpd="sng">
            <a:noFill/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2" name="Šípka doprava so zárezom 1"/>
          <p:cNvSpPr/>
          <p:nvPr/>
        </p:nvSpPr>
        <p:spPr>
          <a:xfrm>
            <a:off x="5615609" y="3494893"/>
            <a:ext cx="1510747" cy="755374"/>
          </a:xfrm>
          <a:prstGeom prst="notchedRightArrow">
            <a:avLst>
              <a:gd name="adj1" fmla="val 50000"/>
              <a:gd name="adj2" fmla="val 35526"/>
            </a:avLst>
          </a:prstGeom>
          <a:solidFill>
            <a:srgbClr val="2F3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dĺžnik 2"/>
          <p:cNvSpPr/>
          <p:nvPr/>
        </p:nvSpPr>
        <p:spPr>
          <a:xfrm>
            <a:off x="6127515" y="3637296"/>
            <a:ext cx="485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400">
                <a:solidFill>
                  <a:srgbClr val="FFFFFF"/>
                </a:solidFill>
              </a:rPr>
              <a:t>🔨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3899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oramenný trojuholník 4"/>
          <p:cNvSpPr/>
          <p:nvPr/>
        </p:nvSpPr>
        <p:spPr>
          <a:xfrm rot="12903800">
            <a:off x="1279962" y="3723502"/>
            <a:ext cx="599322" cy="420130"/>
          </a:xfrm>
          <a:prstGeom prst="triangle">
            <a:avLst/>
          </a:prstGeom>
          <a:solidFill>
            <a:srgbClr val="00C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Google Shape;109;p18"/>
          <p:cNvSpPr txBox="1">
            <a:spLocks noGrp="1"/>
          </p:cNvSpPr>
          <p:nvPr>
            <p:ph type="ctrTitle"/>
          </p:nvPr>
        </p:nvSpPr>
        <p:spPr>
          <a:xfrm>
            <a:off x="1579624" y="1504678"/>
            <a:ext cx="10158489" cy="203365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5400">
                <a:solidFill>
                  <a:srgbClr val="2F3848"/>
                </a:solidFill>
              </a:rPr>
              <a:t>1</a:t>
            </a:r>
            <a:r>
              <a:rPr lang="en" sz="5400" smtClean="0">
                <a:solidFill>
                  <a:srgbClr val="2F3848"/>
                </a:solidFill>
              </a:rPr>
              <a:t>.</a:t>
            </a:r>
            <a:r>
              <a:rPr lang="sk-SK" sz="5400" smtClean="0">
                <a:solidFill>
                  <a:srgbClr val="2F3848"/>
                </a:solidFill>
              </a:rPr>
              <a:t> cieľ</a:t>
            </a:r>
            <a:endParaRPr sz="5400">
              <a:solidFill>
                <a:srgbClr val="2F3848"/>
              </a:solidFill>
            </a:endParaRPr>
          </a:p>
          <a:p>
            <a:r>
              <a:rPr lang="sk-SK" smtClean="0">
                <a:solidFill>
                  <a:srgbClr val="F05768"/>
                </a:solidFill>
              </a:rPr>
              <a:t>navrhnúť model</a:t>
            </a:r>
            <a:r>
              <a:rPr lang="sk-SK" smtClean="0"/>
              <a:t> pre anotovanie ľubovoľných objektov z webu a </a:t>
            </a:r>
            <a:r>
              <a:rPr lang="sk-SK" smtClean="0">
                <a:solidFill>
                  <a:srgbClr val="F05768"/>
                </a:solidFill>
              </a:rPr>
              <a:t>implementovať</a:t>
            </a:r>
            <a:r>
              <a:rPr lang="sk-SK" smtClean="0"/>
              <a:t> ho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1161882" y="160212"/>
            <a:ext cx="4415134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4800" smtClean="0"/>
              <a:t>1. cie</a:t>
            </a:r>
            <a:r>
              <a:rPr lang="sk-SK" sz="4800" smtClean="0"/>
              <a:t>ľ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sz="240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b="1"/>
              <a:t>v</a:t>
            </a:r>
            <a:r>
              <a:rPr lang="sk-SK" sz="2800" b="1" smtClean="0"/>
              <a:t>yriešiť anotovanie :</a:t>
            </a:r>
          </a:p>
          <a:p>
            <a:pPr lvl="1"/>
            <a:r>
              <a:rPr lang="sk-SK" sz="2800" b="1" smtClean="0">
                <a:solidFill>
                  <a:srgbClr val="FF5050"/>
                </a:solidFill>
              </a:rPr>
              <a:t>viacerých</a:t>
            </a:r>
            <a:r>
              <a:rPr lang="sk-SK" sz="2800" smtClean="0">
                <a:solidFill>
                  <a:srgbClr val="FF5050"/>
                </a:solidFill>
              </a:rPr>
              <a:t> </a:t>
            </a:r>
            <a:r>
              <a:rPr lang="sk-SK" sz="2800" smtClean="0"/>
              <a:t>objektov na </a:t>
            </a:r>
            <a:r>
              <a:rPr lang="sk-SK" sz="2800" b="1" smtClean="0">
                <a:solidFill>
                  <a:srgbClr val="00C5B9"/>
                </a:solidFill>
              </a:rPr>
              <a:t>jednej</a:t>
            </a:r>
            <a:r>
              <a:rPr lang="sk-SK" sz="2800" smtClean="0"/>
              <a:t> stránke</a:t>
            </a:r>
          </a:p>
          <a:p>
            <a:pPr lvl="1"/>
            <a:endParaRPr lang="sk-SK" sz="2800" smtClean="0"/>
          </a:p>
          <a:p>
            <a:pPr lvl="1"/>
            <a:r>
              <a:rPr lang="sk-SK" sz="2800" b="1" smtClean="0">
                <a:solidFill>
                  <a:srgbClr val="FF5050"/>
                </a:solidFill>
              </a:rPr>
              <a:t>jedného</a:t>
            </a:r>
            <a:r>
              <a:rPr lang="sk-SK" sz="2800" smtClean="0"/>
              <a:t> objektu, ktorého informácie sa nachádzajú len na </a:t>
            </a:r>
            <a:r>
              <a:rPr lang="sk-SK" sz="2800" b="1" smtClean="0">
                <a:solidFill>
                  <a:srgbClr val="00C5B9"/>
                </a:solidFill>
              </a:rPr>
              <a:t>jednej</a:t>
            </a:r>
            <a:r>
              <a:rPr lang="sk-SK" sz="2800" smtClean="0"/>
              <a:t> stránke</a:t>
            </a:r>
          </a:p>
          <a:p>
            <a:pPr lvl="1"/>
            <a:endParaRPr lang="sk-SK" sz="2800" smtClean="0"/>
          </a:p>
          <a:p>
            <a:pPr lvl="1"/>
            <a:r>
              <a:rPr lang="sk-SK" sz="2800" b="1" smtClean="0">
                <a:solidFill>
                  <a:srgbClr val="FF5050"/>
                </a:solidFill>
              </a:rPr>
              <a:t>jedného</a:t>
            </a:r>
            <a:r>
              <a:rPr lang="sk-SK" sz="2800" smtClean="0"/>
              <a:t> objektu, </a:t>
            </a:r>
            <a:r>
              <a:rPr lang="sk-SK" sz="2800"/>
              <a:t>ktorého </a:t>
            </a:r>
            <a:r>
              <a:rPr lang="sk-SK" sz="2800"/>
              <a:t>informácie </a:t>
            </a:r>
            <a:r>
              <a:rPr lang="sk-SK" sz="2800" smtClean="0"/>
              <a:t>sú na </a:t>
            </a:r>
            <a:r>
              <a:rPr lang="sk-SK" sz="2800" b="1" smtClean="0">
                <a:solidFill>
                  <a:srgbClr val="00C5B9"/>
                </a:solidFill>
              </a:rPr>
              <a:t>viacerých</a:t>
            </a:r>
            <a:r>
              <a:rPr lang="sk-SK" sz="2800" smtClean="0"/>
              <a:t> stránkach</a:t>
            </a:r>
            <a:endParaRPr sz="280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  <p:grpSp>
        <p:nvGrpSpPr>
          <p:cNvPr id="6" name="Skupina 5"/>
          <p:cNvGrpSpPr/>
          <p:nvPr/>
        </p:nvGrpSpPr>
        <p:grpSpPr>
          <a:xfrm>
            <a:off x="7175157" y="1441622"/>
            <a:ext cx="2957383" cy="1136822"/>
            <a:chOff x="8419070" y="1713470"/>
            <a:chExt cx="2957383" cy="1548714"/>
          </a:xfrm>
        </p:grpSpPr>
        <p:sp>
          <p:nvSpPr>
            <p:cNvPr id="2" name="Oválna bublina 1"/>
            <p:cNvSpPr/>
            <p:nvPr/>
          </p:nvSpPr>
          <p:spPr>
            <a:xfrm>
              <a:off x="8419070" y="1713470"/>
              <a:ext cx="2957383" cy="1548714"/>
            </a:xfrm>
            <a:prstGeom prst="wedgeEllipseCallout">
              <a:avLst/>
            </a:prstGeom>
            <a:noFill/>
            <a:ln w="76200">
              <a:solidFill>
                <a:srgbClr val="F37988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BlokTextu 3"/>
            <p:cNvSpPr txBox="1"/>
            <p:nvPr/>
          </p:nvSpPr>
          <p:spPr>
            <a:xfrm>
              <a:off x="8743353" y="1893032"/>
              <a:ext cx="230881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2800" b="1">
                  <a:solidFill>
                    <a:srgbClr val="00C5B9"/>
                  </a:solidFill>
                  <a:latin typeface="Source Sans Pro" panose="020B0604020202020204" charset="0"/>
                </a:rPr>
                <a:t>u</a:t>
              </a:r>
              <a:r>
                <a:rPr lang="sk-SK" sz="2800" b="1" smtClean="0">
                  <a:solidFill>
                    <a:srgbClr val="00C5B9"/>
                  </a:solidFill>
                  <a:latin typeface="Source Sans Pro" panose="020B0604020202020204" charset="0"/>
                </a:rPr>
                <a:t>ser-friendly GUI</a:t>
              </a:r>
              <a:endParaRPr lang="en-US" sz="2800">
                <a:solidFill>
                  <a:srgbClr val="00C5B9"/>
                </a:solidFill>
                <a:latin typeface="Source Sans Pro" panose="020B060402020202020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46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1161882" y="160212"/>
            <a:ext cx="4415134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4800" smtClean="0"/>
              <a:t>1. cie</a:t>
            </a:r>
            <a:r>
              <a:rPr lang="sk-SK" sz="4800" smtClean="0"/>
              <a:t>ľ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sz="240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b="1"/>
              <a:t>v</a:t>
            </a:r>
            <a:r>
              <a:rPr lang="sk-SK" sz="2800" b="1" smtClean="0"/>
              <a:t>yriešiť anotovanie komplexných atribútov objektu:</a:t>
            </a:r>
            <a:endParaRPr lang="sk-SK" sz="1400" b="1"/>
          </a:p>
          <a:p>
            <a:pPr lvl="1">
              <a:lnSpc>
                <a:spcPct val="115000"/>
              </a:lnSpc>
            </a:pPr>
            <a:endParaRPr lang="sk-SK" sz="600" b="1" smtClean="0"/>
          </a:p>
          <a:p>
            <a:pPr lvl="1">
              <a:lnSpc>
                <a:spcPct val="115000"/>
              </a:lnSpc>
            </a:pPr>
            <a:endParaRPr lang="sk-SK" sz="600" b="1"/>
          </a:p>
          <a:p>
            <a:pPr lvl="1">
              <a:lnSpc>
                <a:spcPct val="115000"/>
              </a:lnSpc>
            </a:pPr>
            <a:r>
              <a:rPr lang="sk-SK" b="1"/>
              <a:t>z</a:t>
            </a:r>
            <a:r>
              <a:rPr lang="sk-SK" b="1" smtClean="0"/>
              <a:t>oznamy</a:t>
            </a:r>
          </a:p>
          <a:p>
            <a:pPr lvl="1">
              <a:lnSpc>
                <a:spcPct val="115000"/>
              </a:lnSpc>
            </a:pPr>
            <a:r>
              <a:rPr lang="sk-SK" b="1"/>
              <a:t>č</a:t>
            </a:r>
            <a:r>
              <a:rPr lang="sk-SK" b="1" smtClean="0"/>
              <a:t>asti HTML</a:t>
            </a:r>
          </a:p>
          <a:p>
            <a:pPr lvl="1">
              <a:lnSpc>
                <a:spcPct val="115000"/>
              </a:lnSpc>
            </a:pPr>
            <a:r>
              <a:rPr lang="sk-SK" b="1"/>
              <a:t>o</a:t>
            </a:r>
            <a:r>
              <a:rPr lang="sk-SK" b="1" smtClean="0"/>
              <a:t>brázky, zoznamy obrázkov, iné súbory</a:t>
            </a:r>
          </a:p>
          <a:p>
            <a:pPr lvl="1">
              <a:lnSpc>
                <a:spcPct val="115000"/>
              </a:lnSpc>
            </a:pPr>
            <a:r>
              <a:rPr lang="sk-SK" b="1" smtClean="0"/>
              <a:t>tabuľky</a:t>
            </a:r>
          </a:p>
          <a:p>
            <a:pPr lvl="1">
              <a:lnSpc>
                <a:spcPct val="115000"/>
              </a:lnSpc>
            </a:pPr>
            <a:r>
              <a:rPr lang="sk-SK" b="1" smtClean="0"/>
              <a:t>neatomické atribúty</a:t>
            </a:r>
          </a:p>
          <a:p>
            <a:pPr marL="533400" lvl="1" indent="0">
              <a:lnSpc>
                <a:spcPct val="115000"/>
              </a:lnSpc>
              <a:buNone/>
            </a:pPr>
            <a:r>
              <a:rPr lang="sk-SK" b="1" smtClean="0"/>
              <a:t>		.</a:t>
            </a:r>
          </a:p>
          <a:p>
            <a:pPr marL="533400" lvl="1" indent="0">
              <a:lnSpc>
                <a:spcPct val="115000"/>
              </a:lnSpc>
              <a:buNone/>
            </a:pPr>
            <a:r>
              <a:rPr lang="sk-SK" b="1" smtClean="0"/>
              <a:t>		.</a:t>
            </a:r>
          </a:p>
          <a:p>
            <a:pPr marL="533400" lvl="1" indent="0">
              <a:lnSpc>
                <a:spcPct val="115000"/>
              </a:lnSpc>
              <a:buNone/>
            </a:pPr>
            <a:r>
              <a:rPr lang="sk-SK" b="1" smtClean="0"/>
              <a:t>		.</a:t>
            </a:r>
          </a:p>
          <a:p>
            <a:pPr lvl="1">
              <a:lnSpc>
                <a:spcPct val="115000"/>
              </a:lnSpc>
            </a:pPr>
            <a:endParaRPr lang="sk-SK" b="1" smtClean="0"/>
          </a:p>
          <a:p>
            <a:pPr lvl="1">
              <a:lnSpc>
                <a:spcPct val="115000"/>
              </a:lnSpc>
            </a:pPr>
            <a:endParaRPr lang="sk-SK" b="1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22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vnoramenný trojuholník 2"/>
          <p:cNvSpPr/>
          <p:nvPr/>
        </p:nvSpPr>
        <p:spPr>
          <a:xfrm rot="12903800">
            <a:off x="1279962" y="3723502"/>
            <a:ext cx="599322" cy="420130"/>
          </a:xfrm>
          <a:prstGeom prst="triangle">
            <a:avLst/>
          </a:prstGeom>
          <a:solidFill>
            <a:srgbClr val="00C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Google Shape;109;p18"/>
          <p:cNvSpPr txBox="1">
            <a:spLocks noGrp="1"/>
          </p:cNvSpPr>
          <p:nvPr>
            <p:ph type="ctrTitle"/>
          </p:nvPr>
        </p:nvSpPr>
        <p:spPr>
          <a:xfrm>
            <a:off x="1579623" y="762000"/>
            <a:ext cx="10158489" cy="31715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sk-SK" sz="5400">
                <a:solidFill>
                  <a:srgbClr val="2F3848"/>
                </a:solidFill>
              </a:rPr>
              <a:t>2</a:t>
            </a:r>
            <a:r>
              <a:rPr lang="en" sz="5400" smtClean="0">
                <a:solidFill>
                  <a:srgbClr val="2F3848"/>
                </a:solidFill>
              </a:rPr>
              <a:t>.</a:t>
            </a:r>
            <a:r>
              <a:rPr lang="sk-SK" sz="5400" smtClean="0">
                <a:solidFill>
                  <a:srgbClr val="2F3848"/>
                </a:solidFill>
              </a:rPr>
              <a:t> cieľ</a:t>
            </a:r>
            <a:endParaRPr sz="5400">
              <a:solidFill>
                <a:srgbClr val="2F3848"/>
              </a:solidFill>
            </a:endParaRPr>
          </a:p>
          <a:p>
            <a:r>
              <a:rPr lang="sk-SK">
                <a:solidFill>
                  <a:srgbClr val="F05768"/>
                </a:solidFill>
              </a:rPr>
              <a:t>n</a:t>
            </a:r>
            <a:r>
              <a:rPr lang="sk-SK" smtClean="0">
                <a:solidFill>
                  <a:srgbClr val="F05768"/>
                </a:solidFill>
              </a:rPr>
              <a:t>avrhnúť </a:t>
            </a:r>
            <a:r>
              <a:rPr lang="sk-SK">
                <a:solidFill>
                  <a:schemeClr val="bg1"/>
                </a:solidFill>
              </a:rPr>
              <a:t>a </a:t>
            </a:r>
            <a:r>
              <a:rPr lang="sk-SK">
                <a:solidFill>
                  <a:srgbClr val="F05768"/>
                </a:solidFill>
              </a:rPr>
              <a:t>implementovať spôsob navštevovania stránok </a:t>
            </a:r>
            <a:r>
              <a:rPr lang="sk-SK" smtClean="0">
                <a:solidFill>
                  <a:schemeClr val="bg1"/>
                </a:solidFill>
              </a:rPr>
              <a:t>obsahujúcich anotovaný objekt do crawleru</a:t>
            </a:r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1161882" y="160212"/>
            <a:ext cx="4415134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4800" smtClean="0"/>
              <a:t>2. cieľ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sz="240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na danom portáli potrebujeme nájsť všetky stránky, kde sa nachádzajú objekty, ktoré chceme extrahovať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/>
              <a:t>n</a:t>
            </a:r>
            <a:r>
              <a:rPr lang="sk-SK" sz="2800" smtClean="0"/>
              <a:t>ájsť spôsob ako prechádzať stránky na portáli čo najefektívnejšie – prechádzať čo najmenší počet stránok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/>
              <a:t>umožniť</a:t>
            </a:r>
            <a:r>
              <a:rPr lang="sk-SK" sz="2800">
                <a:solidFill>
                  <a:srgbClr val="F05768"/>
                </a:solidFill>
              </a:rPr>
              <a:t> pridávanie nápovied </a:t>
            </a:r>
            <a:r>
              <a:rPr lang="sk-SK" sz="2800"/>
              <a:t>pre crawler aby sa zamedzilo zbytočnému navštevovaniu irelevantných stránok</a:t>
            </a:r>
            <a:endParaRPr lang="sk-SK" sz="2800" smtClean="0"/>
          </a:p>
          <a:p>
            <a:pPr marL="76200" indent="0">
              <a:lnSpc>
                <a:spcPct val="115000"/>
              </a:lnSpc>
              <a:buSzPts val="2400"/>
              <a:buNone/>
            </a:pPr>
            <a:endParaRPr sz="280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60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vnoramenný trojuholník 2"/>
          <p:cNvSpPr/>
          <p:nvPr/>
        </p:nvSpPr>
        <p:spPr>
          <a:xfrm rot="12903800">
            <a:off x="1279962" y="3723502"/>
            <a:ext cx="599322" cy="420130"/>
          </a:xfrm>
          <a:prstGeom prst="triangle">
            <a:avLst/>
          </a:prstGeom>
          <a:solidFill>
            <a:srgbClr val="00C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Google Shape;109;p18"/>
          <p:cNvSpPr txBox="1">
            <a:spLocks noGrp="1"/>
          </p:cNvSpPr>
          <p:nvPr>
            <p:ph type="ctrTitle"/>
          </p:nvPr>
        </p:nvSpPr>
        <p:spPr>
          <a:xfrm>
            <a:off x="1579623" y="762000"/>
            <a:ext cx="10158489" cy="31715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sk-SK" sz="5400">
                <a:solidFill>
                  <a:srgbClr val="2F3848"/>
                </a:solidFill>
              </a:rPr>
              <a:t>3</a:t>
            </a:r>
            <a:r>
              <a:rPr lang="en" sz="5400" smtClean="0">
                <a:solidFill>
                  <a:srgbClr val="2F3848"/>
                </a:solidFill>
              </a:rPr>
              <a:t>.</a:t>
            </a:r>
            <a:r>
              <a:rPr lang="sk-SK" sz="5400" smtClean="0">
                <a:solidFill>
                  <a:srgbClr val="2F3848"/>
                </a:solidFill>
              </a:rPr>
              <a:t> cieľ</a:t>
            </a:r>
            <a:endParaRPr sz="5400">
              <a:solidFill>
                <a:srgbClr val="2F3848"/>
              </a:solidFill>
            </a:endParaRPr>
          </a:p>
          <a:p>
            <a:r>
              <a:rPr lang="sk-SK" smtClean="0">
                <a:solidFill>
                  <a:srgbClr val="F05768"/>
                </a:solidFill>
              </a:rPr>
              <a:t>zakomponovať do </a:t>
            </a:r>
            <a:r>
              <a:rPr lang="sk-SK" smtClean="0">
                <a:solidFill>
                  <a:schemeClr val="bg1"/>
                </a:solidFill>
              </a:rPr>
              <a:t>crawleru</a:t>
            </a:r>
            <a:r>
              <a:rPr lang="sk-SK" smtClean="0">
                <a:solidFill>
                  <a:srgbClr val="F05768"/>
                </a:solidFill>
              </a:rPr>
              <a:t> filtrovanie </a:t>
            </a:r>
            <a:r>
              <a:rPr lang="sk-SK" smtClean="0">
                <a:solidFill>
                  <a:schemeClr val="bg1"/>
                </a:solidFill>
              </a:rPr>
              <a:t>objektov</a:t>
            </a:r>
            <a:r>
              <a:rPr lang="sk-SK" smtClean="0">
                <a:solidFill>
                  <a:srgbClr val="F05768"/>
                </a:solidFill>
              </a:rPr>
              <a:t> </a:t>
            </a:r>
            <a:r>
              <a:rPr lang="sk-SK" smtClean="0">
                <a:solidFill>
                  <a:schemeClr val="bg1"/>
                </a:solidFill>
              </a:rPr>
              <a:t>spĺňajúcich zadané kritéria</a:t>
            </a:r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3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F384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16804</TotalTime>
  <Words>376</Words>
  <Application>Microsoft Office PowerPoint</Application>
  <PresentationFormat>Širokouhlá</PresentationFormat>
  <Paragraphs>86</Paragraphs>
  <Slides>14</Slides>
  <Notes>14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7" baseType="lpstr">
      <vt:lpstr>Arial</vt:lpstr>
      <vt:lpstr>Source Sans Pro</vt:lpstr>
      <vt:lpstr>Benedick template</vt:lpstr>
      <vt:lpstr>Webový scraper v rozšírení prehliadača s poloautomatickou anotáciou</vt:lpstr>
      <vt:lpstr>Exago</vt:lpstr>
      <vt:lpstr>Cieľ DP</vt:lpstr>
      <vt:lpstr>1. cieľ navrhnúť model pre anotovanie ľubovoľných objektov z webu a implementovať ho</vt:lpstr>
      <vt:lpstr>1. cieľ</vt:lpstr>
      <vt:lpstr>1. cieľ</vt:lpstr>
      <vt:lpstr>2. cieľ navrhnúť a implementovať spôsob navštevovania stránok obsahujúcich anotovaný objekt do crawleru</vt:lpstr>
      <vt:lpstr>2. cieľ</vt:lpstr>
      <vt:lpstr>3. cieľ zakomponovať do crawleru filtrovanie objektov spĺňajúcich zadané kritéria</vt:lpstr>
      <vt:lpstr>3. cieľ</vt:lpstr>
      <vt:lpstr>súčasný stav</vt:lpstr>
      <vt:lpstr>články</vt:lpstr>
      <vt:lpstr>Odporúčaná literatúra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Semi-automatic annotation of e-shops</dc:title>
  <dc:creator>David Varga</dc:creator>
  <cp:lastModifiedBy>David Varga</cp:lastModifiedBy>
  <cp:revision>93</cp:revision>
  <dcterms:modified xsi:type="dcterms:W3CDTF">2018-11-20T14:00:58Z</dcterms:modified>
</cp:coreProperties>
</file>